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68" r:id="rId14"/>
    <p:sldId id="287" r:id="rId15"/>
    <p:sldId id="288" r:id="rId16"/>
    <p:sldId id="289" r:id="rId17"/>
    <p:sldId id="271" r:id="rId18"/>
    <p:sldId id="276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Audiowide" panose="02000503000000020004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hSsPeiYr8/LkaTLjmnCo9v3uJp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2cd9e6bf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82cd9e6bf7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82cd9e6bf7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cd9e6b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2cd9e6bf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82cd9e6bf7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Drive Trains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9930-6713-1343-B0FA-E9E04D28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Swerve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1BE43-0E28-A241-A608-AEEFC1DDF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28497"/>
            <a:ext cx="3146272" cy="425038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High maneuverability</a:t>
            </a:r>
          </a:p>
          <a:p>
            <a:pPr lvl="0"/>
            <a:r>
              <a:rPr lang="en-US" dirty="0">
                <a:sym typeface="Roboto"/>
              </a:rPr>
              <a:t>Good traction</a:t>
            </a:r>
          </a:p>
          <a:p>
            <a:pPr lvl="0"/>
            <a:r>
              <a:rPr lang="en-US" dirty="0">
                <a:sym typeface="Roboto"/>
              </a:rPr>
              <a:t>Complex programming</a:t>
            </a:r>
          </a:p>
          <a:p>
            <a:pPr lvl="0"/>
            <a:r>
              <a:rPr lang="en-US" dirty="0">
                <a:sym typeface="Roboto"/>
              </a:rPr>
              <a:t>Space consuming</a:t>
            </a:r>
          </a:p>
          <a:p>
            <a:pPr lvl="0"/>
            <a:r>
              <a:rPr lang="en-US" dirty="0">
                <a:sym typeface="Roboto"/>
              </a:rPr>
              <a:t>Complex design</a:t>
            </a:r>
          </a:p>
          <a:p>
            <a:endParaRPr lang="en-US" dirty="0"/>
          </a:p>
        </p:txBody>
      </p:sp>
      <p:pic>
        <p:nvPicPr>
          <p:cNvPr id="4" name="Google Shape;183;g82cd9e6bf7_0_78" descr="Image result for ftc swerve drive cad">
            <a:extLst>
              <a:ext uri="{FF2B5EF4-FFF2-40B4-BE49-F238E27FC236}">
                <a16:creationId xmlns:a16="http://schemas.microsoft.com/office/drawing/2014/main" id="{06528F69-725B-1944-8D62-58EF0471C9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07" b="12614"/>
          <a:stretch/>
        </p:blipFill>
        <p:spPr>
          <a:xfrm>
            <a:off x="3167769" y="1785700"/>
            <a:ext cx="5860625" cy="328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07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E6FC90-D109-8743-A6CF-51B438EE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1737781"/>
          </a:xfrm>
        </p:spPr>
        <p:txBody>
          <a:bodyPr/>
          <a:lstStyle/>
          <a:p>
            <a:r>
              <a:rPr lang="en-US" dirty="0">
                <a:sym typeface="Audiowide"/>
              </a:rPr>
              <a:t>Drive Methods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BF9D24-D784-9A42-AD40-CFA194D08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95146"/>
            <a:ext cx="5266944" cy="2584434"/>
          </a:xfrm>
        </p:spPr>
        <p:txBody>
          <a:bodyPr>
            <a:normAutofit/>
          </a:bodyPr>
          <a:lstStyle/>
          <a:p>
            <a:r>
              <a:rPr lang="en-US" dirty="0">
                <a:sym typeface="Roboto"/>
              </a:rPr>
              <a:t>How to get from motor to wheel</a:t>
            </a:r>
          </a:p>
          <a:p>
            <a:pPr lvl="0"/>
            <a:r>
              <a:rPr lang="en-US" dirty="0">
                <a:sym typeface="Roboto"/>
              </a:rPr>
              <a:t>Direct Drive</a:t>
            </a:r>
          </a:p>
          <a:p>
            <a:pPr lvl="0"/>
            <a:r>
              <a:rPr lang="en-US" dirty="0">
                <a:sym typeface="Roboto"/>
              </a:rPr>
              <a:t>Chain Drive</a:t>
            </a:r>
          </a:p>
          <a:p>
            <a:pPr lvl="0"/>
            <a:r>
              <a:rPr lang="en-US" dirty="0">
                <a:sym typeface="Roboto"/>
              </a:rPr>
              <a:t>Belt Drive</a:t>
            </a:r>
          </a:p>
          <a:p>
            <a:pPr lvl="0"/>
            <a:r>
              <a:rPr lang="en-US" dirty="0">
                <a:sym typeface="Roboto"/>
              </a:rPr>
              <a:t>Gear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1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A5DF-22E2-074C-AF46-164190D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Direct 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4CB24-77C1-8541-B978-D16969668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301766"/>
            <a:ext cx="3577196" cy="3977113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Motor and wheel share the same shaft</a:t>
            </a:r>
          </a:p>
          <a:p>
            <a:pPr lvl="0"/>
            <a:r>
              <a:rPr lang="en-US" dirty="0">
                <a:sym typeface="Roboto"/>
              </a:rPr>
              <a:t>Fewer points of failure</a:t>
            </a:r>
          </a:p>
          <a:p>
            <a:pPr lvl="0"/>
            <a:r>
              <a:rPr lang="en-US" dirty="0">
                <a:sym typeface="Roboto"/>
              </a:rPr>
              <a:t>No flexibility in motor position</a:t>
            </a:r>
          </a:p>
          <a:p>
            <a:pPr lvl="0"/>
            <a:r>
              <a:rPr lang="en-US" dirty="0">
                <a:sym typeface="Roboto"/>
              </a:rPr>
              <a:t>Wears down motor gearbox</a:t>
            </a:r>
          </a:p>
          <a:p>
            <a:endParaRPr lang="en-US" dirty="0"/>
          </a:p>
        </p:txBody>
      </p:sp>
      <p:pic>
        <p:nvPicPr>
          <p:cNvPr id="6" name="Google Shape;199;g82cd9e6bf7_0_122">
            <a:extLst>
              <a:ext uri="{FF2B5EF4-FFF2-40B4-BE49-F238E27FC236}">
                <a16:creationId xmlns:a16="http://schemas.microsoft.com/office/drawing/2014/main" id="{6DBB160E-5E99-754E-B944-D207ECB3F0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9075" y="1011525"/>
            <a:ext cx="4171950" cy="447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7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cd9e6bf7_0_143"/>
          <p:cNvSpPr txBox="1"/>
          <p:nvPr/>
        </p:nvSpPr>
        <p:spPr>
          <a:xfrm>
            <a:off x="686175" y="9501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Chain Drive</a:t>
            </a:r>
            <a:endParaRPr sz="2400" b="1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6" name="Google Shape;206;g82cd9e6bf7_0_143"/>
          <p:cNvSpPr txBox="1"/>
          <p:nvPr/>
        </p:nvSpPr>
        <p:spPr>
          <a:xfrm>
            <a:off x="787800" y="2025900"/>
            <a:ext cx="39882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Flexible motor positioning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 gear ratio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Adjustable length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tension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Multiple points of failure</a:t>
            </a:r>
            <a:endParaRPr sz="2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82cd9e6bf7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78050" y="1986463"/>
            <a:ext cx="38766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83EA-3483-7442-B66F-BBD6DBB9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Chain 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DF978-30E4-324D-979D-9695DC67E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60028"/>
            <a:ext cx="8296341" cy="4218851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Flexible motor positioning</a:t>
            </a:r>
          </a:p>
          <a:p>
            <a:pPr lvl="0"/>
            <a:r>
              <a:rPr lang="en-US" dirty="0">
                <a:sym typeface="Roboto"/>
              </a:rPr>
              <a:t>Variable gear ratio</a:t>
            </a:r>
          </a:p>
          <a:p>
            <a:pPr lvl="0"/>
            <a:r>
              <a:rPr lang="en-US" dirty="0">
                <a:sym typeface="Roboto"/>
              </a:rPr>
              <a:t>Adjustable length</a:t>
            </a:r>
          </a:p>
          <a:p>
            <a:pPr lvl="0"/>
            <a:r>
              <a:rPr lang="en-US" dirty="0">
                <a:sym typeface="Roboto"/>
              </a:rPr>
              <a:t>Requires tension</a:t>
            </a:r>
          </a:p>
          <a:p>
            <a:pPr lvl="0"/>
            <a:r>
              <a:rPr lang="en-US" dirty="0">
                <a:sym typeface="Roboto"/>
              </a:rPr>
              <a:t>Multiple points of failure</a:t>
            </a:r>
          </a:p>
          <a:p>
            <a:endParaRPr lang="en-US" dirty="0"/>
          </a:p>
        </p:txBody>
      </p:sp>
      <p:pic>
        <p:nvPicPr>
          <p:cNvPr id="4" name="Google Shape;207;g82cd9e6bf7_0_143">
            <a:extLst>
              <a:ext uri="{FF2B5EF4-FFF2-40B4-BE49-F238E27FC236}">
                <a16:creationId xmlns:a16="http://schemas.microsoft.com/office/drawing/2014/main" id="{E99077CF-C941-1249-AAE9-355EA7D624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4478050" y="1986463"/>
            <a:ext cx="3876675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40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7F2F-F6A8-5544-B894-1B2FC6D7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Belt 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64B9C-C4F7-A443-872D-2984CB9C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28193"/>
            <a:ext cx="8117665" cy="405068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Flexible motor position</a:t>
            </a:r>
          </a:p>
          <a:p>
            <a:pPr lvl="0"/>
            <a:r>
              <a:rPr lang="en-US" dirty="0">
                <a:sym typeface="Roboto"/>
              </a:rPr>
              <a:t>Low maintenance</a:t>
            </a:r>
          </a:p>
          <a:p>
            <a:pPr lvl="0"/>
            <a:r>
              <a:rPr lang="en-US" dirty="0">
                <a:sym typeface="Roboto"/>
              </a:rPr>
              <a:t>Variable gear ratio</a:t>
            </a:r>
          </a:p>
          <a:p>
            <a:pPr lvl="0"/>
            <a:r>
              <a:rPr lang="en-US" dirty="0">
                <a:sym typeface="Roboto"/>
              </a:rPr>
              <a:t>Relatively few points of failure</a:t>
            </a:r>
          </a:p>
          <a:p>
            <a:pPr lvl="0"/>
            <a:r>
              <a:rPr lang="en-US" dirty="0">
                <a:sym typeface="Roboto"/>
              </a:rPr>
              <a:t>Requires precise positioning</a:t>
            </a:r>
          </a:p>
          <a:p>
            <a:pPr lvl="0"/>
            <a:r>
              <a:rPr lang="en-US" dirty="0">
                <a:sym typeface="Roboto"/>
              </a:rPr>
              <a:t>Requires tension </a:t>
            </a:r>
          </a:p>
          <a:p>
            <a:endParaRPr lang="en-US" dirty="0"/>
          </a:p>
        </p:txBody>
      </p:sp>
      <p:pic>
        <p:nvPicPr>
          <p:cNvPr id="4" name="Google Shape;215;g82cd9e6bf7_0_131">
            <a:extLst>
              <a:ext uri="{FF2B5EF4-FFF2-40B4-BE49-F238E27FC236}">
                <a16:creationId xmlns:a16="http://schemas.microsoft.com/office/drawing/2014/main" id="{9A70A899-A803-274C-8E65-60207F1636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05988" y="1518138"/>
            <a:ext cx="2695575" cy="4295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09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0475-A1F2-284A-80D6-D626DFD3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Gear 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0DAF1-4E2F-B143-8C3B-1E3C55EA2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301766"/>
            <a:ext cx="3324948" cy="3977113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Semi-flexible motor position</a:t>
            </a:r>
          </a:p>
          <a:p>
            <a:pPr lvl="0"/>
            <a:r>
              <a:rPr lang="en-US" dirty="0">
                <a:sym typeface="Roboto"/>
              </a:rPr>
              <a:t>Variable gear ratio</a:t>
            </a:r>
          </a:p>
          <a:p>
            <a:pPr lvl="0"/>
            <a:r>
              <a:rPr lang="en-US" dirty="0">
                <a:sym typeface="Roboto"/>
              </a:rPr>
              <a:t>Can slip and grind</a:t>
            </a:r>
          </a:p>
          <a:p>
            <a:pPr lvl="0"/>
            <a:r>
              <a:rPr lang="en-US" dirty="0">
                <a:sym typeface="Roboto"/>
              </a:rPr>
              <a:t>Multiple points of failure</a:t>
            </a:r>
          </a:p>
          <a:p>
            <a:endParaRPr lang="en-US" dirty="0"/>
          </a:p>
        </p:txBody>
      </p:sp>
      <p:pic>
        <p:nvPicPr>
          <p:cNvPr id="5" name="Google Shape;223;g82cd9e6bf7_0_137">
            <a:extLst>
              <a:ext uri="{FF2B5EF4-FFF2-40B4-BE49-F238E27FC236}">
                <a16:creationId xmlns:a16="http://schemas.microsoft.com/office/drawing/2014/main" id="{3B5C1C09-B038-0946-B9E7-A94E895B98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325" y="1146975"/>
            <a:ext cx="4928925" cy="407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360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2cd9e6bf7_0_1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Tips and Tricks</a:t>
            </a:r>
          </a:p>
        </p:txBody>
      </p:sp>
      <p:sp>
        <p:nvSpPr>
          <p:cNvPr id="230" name="Google Shape;230;g82cd9e6bf7_0_164"/>
          <p:cNvSpPr txBox="1">
            <a:spLocks noGrp="1"/>
          </p:cNvSpPr>
          <p:nvPr>
            <p:ph type="body" idx="1"/>
          </p:nvPr>
        </p:nvSpPr>
        <p:spPr>
          <a:xfrm>
            <a:off x="259080" y="1912883"/>
            <a:ext cx="8663940" cy="436599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Advice based on our own learnings</a:t>
            </a:r>
          </a:p>
          <a:p>
            <a:pPr lvl="0"/>
            <a:r>
              <a:rPr lang="en-US" dirty="0">
                <a:sym typeface="Roboto"/>
              </a:rPr>
              <a:t>Take advantage of D shaped and hex shafts</a:t>
            </a:r>
          </a:p>
          <a:p>
            <a:pPr lvl="0"/>
            <a:r>
              <a:rPr lang="en-US" dirty="0">
                <a:sym typeface="Roboto"/>
              </a:rPr>
              <a:t>Use consistent structure such as channel pieces</a:t>
            </a:r>
          </a:p>
          <a:p>
            <a:pPr lvl="0"/>
            <a:r>
              <a:rPr lang="en-US" dirty="0">
                <a:sym typeface="Roboto"/>
              </a:rPr>
              <a:t>CAD and prototype before making complicated assemblies</a:t>
            </a:r>
          </a:p>
          <a:p>
            <a:pPr lvl="0"/>
            <a:r>
              <a:rPr lang="en-US" dirty="0">
                <a:sym typeface="Roboto"/>
              </a:rPr>
              <a:t>Plan your drivetrain to accommodate the other mechanisms on your robot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427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ym typeface="Audiowide"/>
              </a:rPr>
              <a:t>Considerations when choosing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1047-4795-784F-A49A-5FEAF0E4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Speed</a:t>
            </a:r>
          </a:p>
          <a:p>
            <a:pPr lvl="1"/>
            <a:r>
              <a:rPr lang="en-US" dirty="0">
                <a:sym typeface="Roboto"/>
              </a:rPr>
              <a:t>How fast do you want to go?</a:t>
            </a:r>
          </a:p>
          <a:p>
            <a:pPr lvl="0"/>
            <a:r>
              <a:rPr lang="en-US" dirty="0">
                <a:sym typeface="Roboto"/>
              </a:rPr>
              <a:t>Power</a:t>
            </a:r>
          </a:p>
          <a:p>
            <a:pPr lvl="1"/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Maneuverability</a:t>
            </a:r>
          </a:p>
          <a:p>
            <a:pPr lvl="0"/>
            <a:r>
              <a:rPr lang="en-US" dirty="0">
                <a:sym typeface="Roboto"/>
              </a:rPr>
              <a:t>Traction</a:t>
            </a:r>
          </a:p>
          <a:p>
            <a:pPr lvl="0"/>
            <a:r>
              <a:rPr lang="en-US" dirty="0">
                <a:sym typeface="Roboto"/>
              </a:rPr>
              <a:t>Terrain</a:t>
            </a:r>
          </a:p>
          <a:p>
            <a:pPr lvl="0"/>
            <a:r>
              <a:rPr lang="en-US" dirty="0">
                <a:sym typeface="Roboto"/>
              </a:rPr>
              <a:t>Omni-directional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3A10-5B91-4941-A549-F3E37CF5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Drivetrain Types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BB3CC-C93F-A147-9BBB-F6F8401FC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4 Wheel</a:t>
            </a:r>
          </a:p>
          <a:p>
            <a:pPr lvl="0"/>
            <a:r>
              <a:rPr lang="en-US" dirty="0">
                <a:sym typeface="Roboto"/>
              </a:rPr>
              <a:t>6 Wheel</a:t>
            </a:r>
          </a:p>
          <a:p>
            <a:pPr lvl="0"/>
            <a:r>
              <a:rPr lang="en-US" dirty="0" err="1">
                <a:sym typeface="Roboto"/>
              </a:rPr>
              <a:t>Mecanum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X-Drive</a:t>
            </a:r>
          </a:p>
          <a:p>
            <a:pPr lvl="0"/>
            <a:r>
              <a:rPr lang="en-US" dirty="0">
                <a:sym typeface="Roboto"/>
              </a:rPr>
              <a:t>H-Drive</a:t>
            </a:r>
          </a:p>
          <a:p>
            <a:pPr lvl="0"/>
            <a:r>
              <a:rPr lang="en-US" dirty="0">
                <a:sym typeface="Roboto"/>
              </a:rPr>
              <a:t>Treads</a:t>
            </a:r>
          </a:p>
          <a:p>
            <a:pPr lvl="0"/>
            <a:r>
              <a:rPr lang="en-US" dirty="0">
                <a:sym typeface="Roboto"/>
              </a:rPr>
              <a:t>Swerve Drive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1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0EA0-F060-D148-838A-D2447F2F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4 Wheel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0CC8-A86D-7446-9433-42C2BA17D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671789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4 Traction Wheels</a:t>
            </a:r>
          </a:p>
          <a:p>
            <a:pPr lvl="1"/>
            <a:r>
              <a:rPr lang="en-US" dirty="0">
                <a:sym typeface="Roboto"/>
              </a:rPr>
              <a:t>Good Traction</a:t>
            </a:r>
          </a:p>
          <a:p>
            <a:pPr lvl="1"/>
            <a:r>
              <a:rPr lang="en-US" dirty="0">
                <a:sym typeface="Roboto"/>
              </a:rPr>
              <a:t>Poor Maneuverability</a:t>
            </a:r>
          </a:p>
          <a:p>
            <a:pPr lvl="0"/>
            <a:r>
              <a:rPr lang="en-US" dirty="0">
                <a:sym typeface="Roboto"/>
              </a:rPr>
              <a:t>2 Traction 2 Omni</a:t>
            </a:r>
          </a:p>
          <a:p>
            <a:pPr lvl="1"/>
            <a:r>
              <a:rPr lang="en-US" dirty="0">
                <a:sym typeface="Roboto"/>
              </a:rPr>
              <a:t>Off-Center Rotation</a:t>
            </a:r>
          </a:p>
          <a:p>
            <a:pPr lvl="1"/>
            <a:r>
              <a:rPr lang="en-US" dirty="0">
                <a:sym typeface="Roboto"/>
              </a:rPr>
              <a:t>Good traction</a:t>
            </a:r>
          </a:p>
          <a:p>
            <a:pPr lvl="1"/>
            <a:r>
              <a:rPr lang="en-US" dirty="0">
                <a:sym typeface="Roboto"/>
              </a:rPr>
              <a:t>Good Maneuverability</a:t>
            </a:r>
          </a:p>
          <a:p>
            <a:pPr lvl="0"/>
            <a:r>
              <a:rPr lang="en-US" dirty="0">
                <a:sym typeface="Roboto"/>
              </a:rPr>
              <a:t>4 Omni Wheels</a:t>
            </a:r>
          </a:p>
          <a:p>
            <a:pPr lvl="1"/>
            <a:r>
              <a:rPr lang="en-US" dirty="0">
                <a:sym typeface="Roboto"/>
              </a:rPr>
              <a:t>Good Maneuverability</a:t>
            </a:r>
          </a:p>
          <a:p>
            <a:pPr lvl="1"/>
            <a:r>
              <a:rPr lang="en-US" dirty="0">
                <a:sym typeface="Roboto"/>
              </a:rPr>
              <a:t>Poor Traction</a:t>
            </a:r>
          </a:p>
          <a:p>
            <a:endParaRPr lang="en-US" dirty="0"/>
          </a:p>
        </p:txBody>
      </p:sp>
      <p:pic>
        <p:nvPicPr>
          <p:cNvPr id="6" name="Google Shape;127;g82cd9e6bf7_0_16">
            <a:extLst>
              <a:ext uri="{FF2B5EF4-FFF2-40B4-BE49-F238E27FC236}">
                <a16:creationId xmlns:a16="http://schemas.microsoft.com/office/drawing/2014/main" id="{AA5C27A8-BF87-0C45-B263-EEF85F4A29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4047" y="4852186"/>
            <a:ext cx="3145286" cy="18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0;g82cd9e6bf7_0_16">
            <a:extLst>
              <a:ext uri="{FF2B5EF4-FFF2-40B4-BE49-F238E27FC236}">
                <a16:creationId xmlns:a16="http://schemas.microsoft.com/office/drawing/2014/main" id="{0FEEA4DE-B396-A548-971A-9771CDD7D0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987"/>
          <a:stretch/>
        </p:blipFill>
        <p:spPr>
          <a:xfrm>
            <a:off x="4974047" y="2263262"/>
            <a:ext cx="4096025" cy="23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1;g82cd9e6bf7_0_16">
            <a:extLst>
              <a:ext uri="{FF2B5EF4-FFF2-40B4-BE49-F238E27FC236}">
                <a16:creationId xmlns:a16="http://schemas.microsoft.com/office/drawing/2014/main" id="{42E5EEFD-5D8E-BF42-B107-B3834ACD71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4047" y="72425"/>
            <a:ext cx="3627745" cy="20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2;g82cd9e6bf7_0_16">
            <a:extLst>
              <a:ext uri="{FF2B5EF4-FFF2-40B4-BE49-F238E27FC236}">
                <a16:creationId xmlns:a16="http://schemas.microsoft.com/office/drawing/2014/main" id="{92C29671-C595-D347-B90D-0CD88A3962EE}"/>
              </a:ext>
            </a:extLst>
          </p:cNvPr>
          <p:cNvSpPr txBox="1"/>
          <p:nvPr/>
        </p:nvSpPr>
        <p:spPr>
          <a:xfrm>
            <a:off x="7454704" y="1498975"/>
            <a:ext cx="1371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Traction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33;g82cd9e6bf7_0_16">
            <a:extLst>
              <a:ext uri="{FF2B5EF4-FFF2-40B4-BE49-F238E27FC236}">
                <a16:creationId xmlns:a16="http://schemas.microsoft.com/office/drawing/2014/main" id="{31D6E29E-545F-8740-96DF-728510348D98}"/>
              </a:ext>
            </a:extLst>
          </p:cNvPr>
          <p:cNvSpPr txBox="1"/>
          <p:nvPr/>
        </p:nvSpPr>
        <p:spPr>
          <a:xfrm>
            <a:off x="7567350" y="3956350"/>
            <a:ext cx="1371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Traction 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omni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34;g82cd9e6bf7_0_16">
            <a:extLst>
              <a:ext uri="{FF2B5EF4-FFF2-40B4-BE49-F238E27FC236}">
                <a16:creationId xmlns:a16="http://schemas.microsoft.com/office/drawing/2014/main" id="{8358025A-785F-D645-B848-535FBC49B6F9}"/>
              </a:ext>
            </a:extLst>
          </p:cNvPr>
          <p:cNvSpPr txBox="1"/>
          <p:nvPr/>
        </p:nvSpPr>
        <p:spPr>
          <a:xfrm>
            <a:off x="7206703" y="6149036"/>
            <a:ext cx="122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omni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85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AB48-AB0B-F047-9BD4-6798DDE2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6 Wheel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D4764-5E6E-EF4B-9DC2-14C24E2C9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70841"/>
            <a:ext cx="8663940" cy="4408038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High Traction</a:t>
            </a:r>
          </a:p>
          <a:p>
            <a:pPr lvl="0"/>
            <a:r>
              <a:rPr lang="en-US" dirty="0">
                <a:sym typeface="Roboto"/>
              </a:rPr>
              <a:t>Good Maneuverability</a:t>
            </a:r>
          </a:p>
          <a:p>
            <a:pPr lvl="0"/>
            <a:r>
              <a:rPr lang="en-US" dirty="0">
                <a:sym typeface="Roboto"/>
              </a:rPr>
              <a:t>Versatile Terrain</a:t>
            </a:r>
          </a:p>
          <a:p>
            <a:pPr lvl="0"/>
            <a:r>
              <a:rPr lang="en-US" dirty="0">
                <a:sym typeface="Roboto"/>
              </a:rPr>
              <a:t>Can’t strafe</a:t>
            </a:r>
          </a:p>
          <a:p>
            <a:endParaRPr lang="en-US" dirty="0"/>
          </a:p>
        </p:txBody>
      </p:sp>
      <p:pic>
        <p:nvPicPr>
          <p:cNvPr id="6" name="Google Shape;142;g82cd9e6bf7_0_27">
            <a:extLst>
              <a:ext uri="{FF2B5EF4-FFF2-40B4-BE49-F238E27FC236}">
                <a16:creationId xmlns:a16="http://schemas.microsoft.com/office/drawing/2014/main" id="{B0AC58A8-7524-0642-8DE5-1FFCB16773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9621" y="2989179"/>
            <a:ext cx="5535299" cy="31667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3;g82cd9e6bf7_0_27">
            <a:extLst>
              <a:ext uri="{FF2B5EF4-FFF2-40B4-BE49-F238E27FC236}">
                <a16:creationId xmlns:a16="http://schemas.microsoft.com/office/drawing/2014/main" id="{916ED139-A1C4-D84C-99DA-5FC221290AB8}"/>
              </a:ext>
            </a:extLst>
          </p:cNvPr>
          <p:cNvSpPr txBox="1"/>
          <p:nvPr/>
        </p:nvSpPr>
        <p:spPr>
          <a:xfrm>
            <a:off x="7066846" y="5605079"/>
            <a:ext cx="181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omni 2 traction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485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971A-BD48-DF42-9D1D-58F9A98D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Mecanum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E876E-E6E1-B94D-88BA-54A65DD2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33903"/>
            <a:ext cx="3020148" cy="434497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High Maneuverability</a:t>
            </a:r>
          </a:p>
          <a:p>
            <a:pPr lvl="0"/>
            <a:r>
              <a:rPr lang="en-US" dirty="0">
                <a:sym typeface="Roboto"/>
              </a:rPr>
              <a:t>Good Traction</a:t>
            </a:r>
          </a:p>
          <a:p>
            <a:pPr lvl="0"/>
            <a:r>
              <a:rPr lang="en-US" dirty="0">
                <a:sym typeface="Roboto"/>
              </a:rPr>
              <a:t>Strafing</a:t>
            </a:r>
          </a:p>
          <a:p>
            <a:pPr lvl="0"/>
            <a:r>
              <a:rPr lang="en-US" dirty="0">
                <a:sym typeface="Roboto"/>
              </a:rPr>
              <a:t>Best on flat field</a:t>
            </a:r>
          </a:p>
          <a:p>
            <a:pPr lvl="0"/>
            <a:r>
              <a:rPr lang="en-US" dirty="0">
                <a:sym typeface="Roboto"/>
              </a:rPr>
              <a:t>Requires exact measurements for best application</a:t>
            </a:r>
          </a:p>
          <a:p>
            <a:endParaRPr lang="en-US" dirty="0"/>
          </a:p>
        </p:txBody>
      </p:sp>
      <p:pic>
        <p:nvPicPr>
          <p:cNvPr id="6" name="Google Shape;151;g82cd9e6bf7_0_36">
            <a:extLst>
              <a:ext uri="{FF2B5EF4-FFF2-40B4-BE49-F238E27FC236}">
                <a16:creationId xmlns:a16="http://schemas.microsoft.com/office/drawing/2014/main" id="{504EF541-7589-6347-96E7-E9E68E6AF6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4900" y="1561838"/>
            <a:ext cx="5257800" cy="294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3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1B36-1F00-B346-9EF9-8F3DEE1F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X-Drive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7B556-1B25-9749-BE24-60F28798D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671145"/>
            <a:ext cx="3093720" cy="4607734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High Maneuverability</a:t>
            </a:r>
          </a:p>
          <a:p>
            <a:pPr lvl="0"/>
            <a:r>
              <a:rPr lang="en-US" dirty="0">
                <a:sym typeface="Roboto"/>
              </a:rPr>
              <a:t>Poor Traction</a:t>
            </a:r>
          </a:p>
          <a:p>
            <a:pPr lvl="0"/>
            <a:r>
              <a:rPr lang="en-US" dirty="0">
                <a:sym typeface="Roboto"/>
              </a:rPr>
              <a:t>Strafing</a:t>
            </a:r>
          </a:p>
          <a:p>
            <a:pPr lvl="0"/>
            <a:r>
              <a:rPr lang="en-US" dirty="0">
                <a:sym typeface="Roboto"/>
              </a:rPr>
              <a:t>Unorthodox Motor Placement</a:t>
            </a:r>
          </a:p>
          <a:p>
            <a:pPr lvl="0"/>
            <a:r>
              <a:rPr lang="en-US" dirty="0">
                <a:sym typeface="Roboto"/>
              </a:rPr>
              <a:t>Static Buildup</a:t>
            </a:r>
          </a:p>
          <a:p>
            <a:endParaRPr lang="en-US" dirty="0"/>
          </a:p>
        </p:txBody>
      </p:sp>
      <p:pic>
        <p:nvPicPr>
          <p:cNvPr id="6" name="Google Shape;159;g82cd9e6bf7_0_42">
            <a:extLst>
              <a:ext uri="{FF2B5EF4-FFF2-40B4-BE49-F238E27FC236}">
                <a16:creationId xmlns:a16="http://schemas.microsoft.com/office/drawing/2014/main" id="{4B89C8B3-1121-BD4F-9351-263AEC7C59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4245" y="1900780"/>
            <a:ext cx="5438775" cy="332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76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AC2D-CD8F-1A41-A014-F3604AC9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H-Drive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1FA0B-4CF9-5E41-B2C9-22988A99E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86455"/>
            <a:ext cx="3945058" cy="4292424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High maneuverability</a:t>
            </a:r>
          </a:p>
          <a:p>
            <a:pPr lvl="0"/>
            <a:r>
              <a:rPr lang="en-US" dirty="0">
                <a:sym typeface="Roboto"/>
              </a:rPr>
              <a:t>Strafing</a:t>
            </a:r>
          </a:p>
          <a:p>
            <a:pPr lvl="0"/>
            <a:r>
              <a:rPr lang="en-US" dirty="0">
                <a:sym typeface="Roboto"/>
              </a:rPr>
              <a:t>Poor traction</a:t>
            </a:r>
          </a:p>
          <a:p>
            <a:pPr lvl="0"/>
            <a:r>
              <a:rPr lang="en-US" dirty="0">
                <a:sym typeface="Roboto"/>
              </a:rPr>
              <a:t>Space and motor consuming</a:t>
            </a:r>
          </a:p>
          <a:p>
            <a:pPr lvl="0"/>
            <a:r>
              <a:rPr lang="en-US" dirty="0">
                <a:sym typeface="Roboto"/>
              </a:rPr>
              <a:t>Static Buildup</a:t>
            </a:r>
          </a:p>
          <a:p>
            <a:endParaRPr lang="en-US" dirty="0"/>
          </a:p>
        </p:txBody>
      </p:sp>
      <p:pic>
        <p:nvPicPr>
          <p:cNvPr id="6" name="Google Shape;167;g82cd9e6bf7_0_54">
            <a:extLst>
              <a:ext uri="{FF2B5EF4-FFF2-40B4-BE49-F238E27FC236}">
                <a16:creationId xmlns:a16="http://schemas.microsoft.com/office/drawing/2014/main" id="{C56C33D0-284D-1749-AE69-A3CAA87F2A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65195" y="2323962"/>
            <a:ext cx="5457825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96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AF9E-8FBE-5948-85B2-FE555F98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Treads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5A28-6F6D-9C41-8D35-53F44F33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112579"/>
            <a:ext cx="8559099" cy="4166300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Good traction</a:t>
            </a:r>
          </a:p>
          <a:p>
            <a:pPr lvl="0"/>
            <a:r>
              <a:rPr lang="en-US" dirty="0">
                <a:sym typeface="Roboto"/>
              </a:rPr>
              <a:t>Versatile Terrain</a:t>
            </a:r>
          </a:p>
          <a:p>
            <a:pPr lvl="0"/>
            <a:r>
              <a:rPr lang="en-US" dirty="0">
                <a:sym typeface="Roboto"/>
              </a:rPr>
              <a:t>Poor maneuverability</a:t>
            </a:r>
          </a:p>
          <a:p>
            <a:pPr lvl="0"/>
            <a:r>
              <a:rPr lang="en-US" dirty="0">
                <a:sym typeface="Roboto"/>
              </a:rPr>
              <a:t>Prone to breaking</a:t>
            </a:r>
          </a:p>
          <a:p>
            <a:endParaRPr lang="en-US" dirty="0"/>
          </a:p>
        </p:txBody>
      </p:sp>
      <p:pic>
        <p:nvPicPr>
          <p:cNvPr id="4" name="Google Shape;175;g82cd9e6bf7_0_48" descr="Image result for ftc tank tread drive cad">
            <a:extLst>
              <a:ext uri="{FF2B5EF4-FFF2-40B4-BE49-F238E27FC236}">
                <a16:creationId xmlns:a16="http://schemas.microsoft.com/office/drawing/2014/main" id="{253DB56D-0D4B-E243-AF1E-98A7DC02BB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77400" y="1573800"/>
            <a:ext cx="4842175" cy="35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8225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375</Words>
  <Application>Microsoft Macintosh PowerPoint</Application>
  <PresentationFormat>On-screen Show (4:3)</PresentationFormat>
  <Paragraphs>126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Century Gothic</vt:lpstr>
      <vt:lpstr>Roboto</vt:lpstr>
      <vt:lpstr>Abril Fatface</vt:lpstr>
      <vt:lpstr>Audiowide</vt:lpstr>
      <vt:lpstr>Calibri</vt:lpstr>
      <vt:lpstr>BrushVTI</vt:lpstr>
      <vt:lpstr>Drive Trains</vt:lpstr>
      <vt:lpstr>Considerations when choosing</vt:lpstr>
      <vt:lpstr>Drivetrain Types</vt:lpstr>
      <vt:lpstr>4 Wheel</vt:lpstr>
      <vt:lpstr>6 Wheel</vt:lpstr>
      <vt:lpstr>Mecanum</vt:lpstr>
      <vt:lpstr>X-Drive</vt:lpstr>
      <vt:lpstr>H-Drive</vt:lpstr>
      <vt:lpstr>Treads</vt:lpstr>
      <vt:lpstr>Swerve</vt:lpstr>
      <vt:lpstr>Drive Methods</vt:lpstr>
      <vt:lpstr>Direct Drive</vt:lpstr>
      <vt:lpstr>PowerPoint Presentation</vt:lpstr>
      <vt:lpstr>Chain Drive</vt:lpstr>
      <vt:lpstr>Belt Drive</vt:lpstr>
      <vt:lpstr>Gear Drive</vt:lpstr>
      <vt:lpstr>Tips and Tricks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 Trains</dc:title>
  <dc:creator>Srinivasan Seshan</dc:creator>
  <cp:lastModifiedBy>Srinivasan Seshan</cp:lastModifiedBy>
  <cp:revision>3</cp:revision>
  <dcterms:created xsi:type="dcterms:W3CDTF">2020-03-03T17:05:41Z</dcterms:created>
  <dcterms:modified xsi:type="dcterms:W3CDTF">2020-04-05T16:20:02Z</dcterms:modified>
</cp:coreProperties>
</file>